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7"/>
  </p:notesMasterIdLst>
  <p:handoutMasterIdLst>
    <p:handoutMasterId r:id="rId8"/>
  </p:handoutMasterIdLst>
  <p:sldIdLst>
    <p:sldId id="341" r:id="rId5"/>
    <p:sldId id="378" r:id="rId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FFFFFF"/>
    <a:srgbClr val="FF6600"/>
    <a:srgbClr val="1A4669"/>
    <a:srgbClr val="C6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27" autoAdjust="0"/>
    <p:restoredTop sz="94679" autoAdjust="0"/>
  </p:normalViewPr>
  <p:slideViewPr>
    <p:cSldViewPr snapToGrid="0">
      <p:cViewPr varScale="1">
        <p:scale>
          <a:sx n="84" d="100"/>
          <a:sy n="84" d="100"/>
        </p:scale>
        <p:origin x="461" y="7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22595016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Rectangle 3"/>
          <p:cNvSpPr/>
          <p:nvPr userDrawn="1"/>
        </p:nvSpPr>
        <p:spPr>
          <a:xfrm>
            <a:off x="10179170" y="145111"/>
            <a:ext cx="1871932" cy="369332"/>
          </a:xfrm>
          <a:prstGeom prst="rect">
            <a:avLst/>
          </a:prstGeom>
        </p:spPr>
        <p:txBody>
          <a:bodyPr wrap="square">
            <a:spAutoFit/>
          </a:bodyPr>
          <a:lstStyle/>
          <a:p>
            <a:r>
              <a:rPr lang="en-US" dirty="0" smtClean="0"/>
              <a:t>SP-230388</a:t>
            </a:r>
            <a:endParaRPr lang="en-US" dirty="0"/>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49064282"/>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xmlns="" id="{AA2802BD-1B72-4AD1-8184-0FD099607084}"/>
              </a:ext>
            </a:extLst>
          </p:cNvPr>
          <p:cNvSpPr txBox="1">
            <a:spLocks noChangeArrowheads="1"/>
          </p:cNvSpPr>
          <p:nvPr userDrawn="1"/>
        </p:nvSpPr>
        <p:spPr bwMode="auto">
          <a:xfrm>
            <a:off x="158289" y="52301"/>
            <a:ext cx="3524250"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100" b="1" kern="1200" dirty="0">
                <a:solidFill>
                  <a:schemeClr val="tx1"/>
                </a:solidFill>
                <a:effectLst/>
                <a:latin typeface="Arial" panose="020B0604020202020204" pitchFamily="34" charset="0"/>
                <a:ea typeface="+mn-ea"/>
                <a:cs typeface="Arial" panose="020B0604020202020204" pitchFamily="34" charset="0"/>
              </a:rPr>
              <a:t>3GPP </a:t>
            </a:r>
            <a:r>
              <a:rPr lang="en-GB" sz="1100" b="1" kern="1200" dirty="0">
                <a:solidFill>
                  <a:schemeClr val="tx1"/>
                </a:solidFill>
                <a:effectLst/>
                <a:latin typeface="Arial" panose="020B0604020202020204" pitchFamily="34" charset="0"/>
                <a:ea typeface="+mn-ea"/>
                <a:cs typeface="Arial" panose="020B0604020202020204" pitchFamily="34" charset="0"/>
              </a:rPr>
              <a:t>TSG-SA Meeting #99</a:t>
            </a:r>
            <a:r>
              <a:rPr lang="sv-SE" altLang="en-US" sz="1600" b="1" dirty="0">
                <a:latin typeface="Arial "/>
              </a:rPr>
              <a:t>	</a:t>
            </a:r>
          </a:p>
          <a:p>
            <a:pPr marL="0" marR="0" lvl="0" indent="0" algn="l" defTabSz="914400" rtl="0" eaLnBrk="1" fontAlgn="base" latinLnBrk="0" hangingPunct="1">
              <a:lnSpc>
                <a:spcPct val="100000"/>
              </a:lnSpc>
              <a:spcBef>
                <a:spcPct val="0"/>
              </a:spcBef>
              <a:spcAft>
                <a:spcPct val="0"/>
              </a:spcAft>
              <a:buClrTx/>
              <a:buSzTx/>
              <a:buFontTx/>
              <a:buNone/>
              <a:tabLst/>
              <a:defRPr/>
            </a:pPr>
            <a:r>
              <a:rPr lang="en-GB" altLang="zh-CN" sz="1100" b="1" kern="1200" dirty="0" smtClean="0">
                <a:solidFill>
                  <a:schemeClr val="tx1"/>
                </a:solidFill>
                <a:effectLst/>
                <a:latin typeface="Arial" panose="020B0604020202020204" pitchFamily="34" charset="0"/>
                <a:ea typeface="+mn-ea"/>
                <a:cs typeface="Arial" panose="020B0604020202020204" pitchFamily="34" charset="0"/>
              </a:rPr>
              <a:t>21 - 24 March 2023, Rotterdam, Netherlands</a:t>
            </a:r>
            <a:endParaRPr lang="en-US" sz="1100" kern="1200" dirty="0">
              <a:solidFill>
                <a:schemeClr val="tx1"/>
              </a:solidFill>
              <a:effectLst/>
              <a:latin typeface="Arial" panose="020B0604020202020204" pitchFamily="34" charset="0"/>
              <a:ea typeface="+mn-ea"/>
              <a:cs typeface="Arial" panose="020B0604020202020204" pitchFamily="34" charset="0"/>
            </a:endParaRPr>
          </a:p>
          <a:p>
            <a:pPr eaLnBrk="1" hangingPunct="1">
              <a:defRPr/>
            </a:pP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ctrTitle"/>
          </p:nvPr>
        </p:nvSpPr>
        <p:spPr/>
        <p:txBody>
          <a:bodyPr/>
          <a:lstStyle/>
          <a:p>
            <a:pPr eaLnBrk="1" hangingPunct="1"/>
            <a:r>
              <a:rPr lang="en-GB" altLang="en-US" dirty="0"/>
              <a:t/>
            </a:r>
            <a:br>
              <a:rPr lang="en-GB" altLang="en-US" dirty="0"/>
            </a:br>
            <a:r>
              <a:rPr lang="en-US" altLang="zh-CN" dirty="0" smtClean="0"/>
              <a:t>Rel-19 planning Proposals </a:t>
            </a:r>
            <a:endParaRPr lang="en-GB" altLang="en-US" dirty="0"/>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subTitle" idx="1"/>
          </p:nvPr>
        </p:nvSpPr>
        <p:spPr/>
        <p:txBody>
          <a:bodyPr/>
          <a:lstStyle/>
          <a:p>
            <a:pPr marL="0" indent="0" eaLnBrk="1" hangingPunct="1">
              <a:buFontTx/>
              <a:buNone/>
            </a:pPr>
            <a:r>
              <a:rPr lang="en-GB" altLang="en-US" dirty="0" smtClean="0"/>
              <a:t>Huawei, </a:t>
            </a:r>
            <a:r>
              <a:rPr lang="en-GB" altLang="en-US" dirty="0" err="1" smtClean="0"/>
              <a:t>Hisilicon</a:t>
            </a:r>
            <a:r>
              <a:rPr lang="en-GB" altLang="en-US" dirty="0" smtClean="0"/>
              <a:t> (Convenor)</a:t>
            </a: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975D355-001B-4B0B-9FEB-E040D999C360}"/>
              </a:ext>
            </a:extLst>
          </p:cNvPr>
          <p:cNvSpPr>
            <a:spLocks noGrp="1"/>
          </p:cNvSpPr>
          <p:nvPr>
            <p:ph type="title"/>
          </p:nvPr>
        </p:nvSpPr>
        <p:spPr/>
        <p:txBody>
          <a:bodyPr/>
          <a:lstStyle/>
          <a:p>
            <a:r>
              <a:rPr lang="en-US" altLang="zh-CN" dirty="0" smtClean="0"/>
              <a:t>Proposals</a:t>
            </a:r>
            <a:endParaRPr lang="zh-CN" altLang="en-US" dirty="0"/>
          </a:p>
        </p:txBody>
      </p:sp>
      <p:sp>
        <p:nvSpPr>
          <p:cNvPr id="3" name="内容占位符 2">
            <a:extLst>
              <a:ext uri="{FF2B5EF4-FFF2-40B4-BE49-F238E27FC236}">
                <a16:creationId xmlns:a16="http://schemas.microsoft.com/office/drawing/2014/main" xmlns="" id="{3C08ADB7-01D7-42DD-8127-7713CCB438A1}"/>
              </a:ext>
            </a:extLst>
          </p:cNvPr>
          <p:cNvSpPr>
            <a:spLocks noGrp="1"/>
          </p:cNvSpPr>
          <p:nvPr>
            <p:ph idx="1"/>
          </p:nvPr>
        </p:nvSpPr>
        <p:spPr>
          <a:xfrm>
            <a:off x="229869" y="1875876"/>
            <a:ext cx="11492739" cy="3954029"/>
          </a:xfrm>
        </p:spPr>
        <p:txBody>
          <a:bodyPr/>
          <a:lstStyle/>
          <a:p>
            <a:pPr lvl="0"/>
            <a:r>
              <a:rPr lang="en-US" sz="2000" dirty="0" smtClean="0"/>
              <a:t>WG capacity(as following agreed in SA#98) need to be provided by SA </a:t>
            </a:r>
            <a:r>
              <a:rPr lang="en-US" sz="2000" dirty="0"/>
              <a:t>WGs by latest June SA#100 plenary.</a:t>
            </a:r>
          </a:p>
          <a:p>
            <a:pPr lvl="1"/>
            <a:r>
              <a:rPr lang="en-US" sz="1600" i="1" dirty="0"/>
              <a:t>SA2 provides the data on the SA2 capacity based on the Rel-19 stage-2 freeze timeline including</a:t>
            </a:r>
          </a:p>
          <a:p>
            <a:pPr lvl="2"/>
            <a:r>
              <a:rPr lang="en-US" sz="1200" i="1" dirty="0"/>
              <a:t>The Max number of TUs available for Rel-19 SIs/WIs </a:t>
            </a:r>
          </a:p>
          <a:p>
            <a:pPr lvl="2"/>
            <a:r>
              <a:rPr lang="en-US" sz="1200" i="1" dirty="0"/>
              <a:t>The maximum number of TUs available for any SI/WI (</a:t>
            </a:r>
            <a:r>
              <a:rPr lang="en-US" altLang="zh-CN" sz="1200" i="1" dirty="0"/>
              <a:t>not for each study SI/WI individually)</a:t>
            </a:r>
            <a:endParaRPr lang="en-US" sz="1200" i="1" dirty="0"/>
          </a:p>
          <a:p>
            <a:pPr lvl="2"/>
            <a:r>
              <a:rPr lang="en-US" sz="1200" i="1" dirty="0"/>
              <a:t>The recommended maximum number of SIs/WIs of </a:t>
            </a:r>
            <a:r>
              <a:rPr lang="en-US" sz="1200" i="1" dirty="0" smtClean="0"/>
              <a:t>Rel-19</a:t>
            </a:r>
          </a:p>
          <a:p>
            <a:pPr lvl="1"/>
            <a:r>
              <a:rPr lang="en-US" sz="1600" i="1" dirty="0"/>
              <a:t>Other SA WGs provide the recommended maximum number of S</a:t>
            </a:r>
            <a:r>
              <a:rPr lang="en-US" altLang="zh-CN" sz="1600" i="1" dirty="0"/>
              <a:t>Is/WIs </a:t>
            </a:r>
            <a:r>
              <a:rPr lang="en-US" sz="1600" i="1" dirty="0"/>
              <a:t>and optionally available TUs for </a:t>
            </a:r>
            <a:r>
              <a:rPr lang="en-US" altLang="zh-CN" sz="1600" i="1" dirty="0"/>
              <a:t>Rel-19 </a:t>
            </a:r>
            <a:r>
              <a:rPr lang="en-US" sz="1600" i="1" dirty="0"/>
              <a:t>to assist with overall Rel-19 planning in </a:t>
            </a:r>
            <a:r>
              <a:rPr lang="en-US" sz="1600" i="1" dirty="0" smtClean="0"/>
              <a:t>SA</a:t>
            </a:r>
            <a:endParaRPr lang="en-US" sz="2000" i="1" dirty="0" smtClean="0"/>
          </a:p>
          <a:p>
            <a:r>
              <a:rPr lang="en-US" sz="2000" dirty="0" smtClean="0"/>
              <a:t>The two package approval mechanism is to be used for Rel-19 SA2 SIs/WIs discussion. Without the first package approval in Sep, the SA2 overall R19 TU will be further reduced. SA task SA2 to try to agree at least some of the Rel-19 items by consensus by Sep plenary. </a:t>
            </a:r>
          </a:p>
          <a:p>
            <a:r>
              <a:rPr lang="en-US" sz="2000" dirty="0" smtClean="0"/>
              <a:t>SA encourage companies to bring their Rel-19 SA2 proposals as early as possible (e.g. May 2023 meeting). </a:t>
            </a:r>
          </a:p>
          <a:p>
            <a:r>
              <a:rPr lang="en-US" sz="2000" dirty="0" smtClean="0"/>
              <a:t>SA2#158 should focus on discussion of objectives and TU estimates for each study item and can endorse the study items without </a:t>
            </a:r>
            <a:r>
              <a:rPr lang="en-US" sz="2000" dirty="0" err="1" smtClean="0"/>
              <a:t>rapporteurship</a:t>
            </a:r>
            <a:r>
              <a:rPr lang="en-US" sz="2000" dirty="0" smtClean="0"/>
              <a:t> only if necessary. </a:t>
            </a:r>
          </a:p>
          <a:p>
            <a:r>
              <a:rPr lang="en-US" sz="2000" dirty="0" smtClean="0"/>
              <a:t>Rel-19 </a:t>
            </a:r>
            <a:r>
              <a:rPr lang="en-US" sz="2000" dirty="0"/>
              <a:t>SID/WID proposals </a:t>
            </a:r>
            <a:r>
              <a:rPr lang="en-US" sz="2000" dirty="0" smtClean="0"/>
              <a:t>from other SA WGs are </a:t>
            </a:r>
            <a:r>
              <a:rPr lang="en-US" sz="2000" dirty="0"/>
              <a:t>handled separated from this two package approval mechanism and possibly approved separately as usual</a:t>
            </a:r>
            <a:r>
              <a:rPr lang="en-US" sz="2000" dirty="0" smtClean="0"/>
              <a:t>.</a:t>
            </a:r>
          </a:p>
          <a:p>
            <a:endParaRPr lang="en-US" sz="2000" dirty="0" smtClean="0"/>
          </a:p>
        </p:txBody>
      </p:sp>
    </p:spTree>
    <p:extLst>
      <p:ext uri="{BB962C8B-B14F-4D97-AF65-F5344CB8AC3E}">
        <p14:creationId xmlns:p14="http://schemas.microsoft.com/office/powerpoint/2010/main" val="245475719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purl.org/dc/elements/1.1/"/>
    <ds:schemaRef ds:uri="http://schemas.openxmlformats.org/package/2006/metadata/core-properties"/>
    <ds:schemaRef ds:uri="http://schemas.microsoft.com/office/2006/metadata/properties"/>
    <ds:schemaRef ds:uri="679a257e-872f-4c98-9e8a-0a9c104f72cd"/>
    <ds:schemaRef ds:uri="http://schemas.microsoft.com/office/2006/documentManagement/types"/>
    <ds:schemaRef ds:uri="http://purl.org/dc/terms/"/>
    <ds:schemaRef ds:uri="280d8efa-eff2-4910-88d2-79ca146720c4"/>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6366</TotalTime>
  <Words>200</Words>
  <Application>Microsoft Office PowerPoint</Application>
  <PresentationFormat>Widescreen</PresentationFormat>
  <Paragraphs>13</Paragraphs>
  <Slides>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Arial </vt:lpstr>
      <vt:lpstr>宋体</vt:lpstr>
      <vt:lpstr>Arial</vt:lpstr>
      <vt:lpstr>Calibri</vt:lpstr>
      <vt:lpstr>Calibri Light</vt:lpstr>
      <vt:lpstr>Times New Roman</vt:lpstr>
      <vt:lpstr>Office Theme</vt:lpstr>
      <vt:lpstr> Rel-19 planning Proposals </vt:lpstr>
      <vt:lpstr>Proposals</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Zhuwenruo</cp:lastModifiedBy>
  <cp:revision>663</cp:revision>
  <dcterms:created xsi:type="dcterms:W3CDTF">2010-02-05T13:52:04Z</dcterms:created>
  <dcterms:modified xsi:type="dcterms:W3CDTF">2023-03-24T08:00:13Z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(3)8EG1w36Pd2lcg365qlrIanBH1Oi24owyTqyPfDt2XkGw2ypl1ZOrLgYBsKBnKZqTUZBZ6IgZ
rhStJPGEuoZYJEQ5+toS9+pyG79DuberD/bScFjOYzelonT6pMwSJRF/tA/G7L3SQHfj5gmT
+3n5h9Mn3PoP/olIIr413kbJEgmGzzWkszIkeJM69z8H020ORIy0dbKOYuTnMXhchFgYtc9k
Bni+e22HWoGkd6e0mu</vt:lpwstr>
  </property>
  <property fmtid="{D5CDD505-2E9C-101B-9397-08002B2CF9AE}" pid="4" name="_2015_ms_pID_7253431">
    <vt:lpwstr>ACTrrPX3F0Tr69IUK6hW8SygS5F+vfOAStjosoDRZ+itp3C4MRuj17
6suaMWmCVtqkEodtP/pcrCLUBLfFZ2YZTXxj3qNXL+9GnPwzoOn3QfOKT+ZIIzeOup2P5y7x
1W95ybsZBaUUG2GsF+NMkT2i+EE0+uDWFPIBvXb/i0EcVVl4dpYPEWOq8FC70LirQfmA0yBr
hDe6Uss9wHQ8XYQaZC1wKfJA7RhQdNHfK9FL</vt:lpwstr>
  </property>
  <property fmtid="{D5CDD505-2E9C-101B-9397-08002B2CF9AE}" pid="5" name="_2015_ms_pID_7253432">
    <vt:lpwstr>XQ==</vt:lpwstr>
  </property>
</Properties>
</file>